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7" r:id="rId4"/>
    <p:sldMasterId id="214748367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12192000"/>
  <p:notesSz cx="6797675" cy="9928225"/>
  <p:embeddedFontLst>
    <p:embeddedFont>
      <p:font typeface="Century Gothic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6B799D5-3515-4044-8765-818C8C2B29BB}">
  <a:tblStyle styleId="{B6B799D5-3515-4044-8765-818C8C2B29B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17C25404-FE49-4304-AE2A-E6CA1E29D9C7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CenturyGothic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CenturyGothic-italic.fntdata"/><Relationship Id="rId30" Type="http://schemas.openxmlformats.org/officeDocument/2006/relationships/font" Target="fonts/CenturyGothic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CenturyGothic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0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1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2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3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7" name="Google Shape;317;p14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14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5" name="Google Shape;325;p15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5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3" name="Google Shape;333;p16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6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1" name="Google Shape;341;p17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7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9" name="Google Shape;349;p18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8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7" name="Google Shape;357;p19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19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5" name="Google Shape;365;p20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0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3" name="Google Shape;373;p21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1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1" name="Google Shape;381;p22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7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p8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8:notes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9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27" name="Google Shape;27;p2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2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2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2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2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анорамная фотография с подписью">
  <p:cSld name="Панорамная фотография с подписью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/>
          <p:nvPr>
            <p:ph idx="2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1"/>
          <p:cNvSpPr txBox="1"/>
          <p:nvPr>
            <p:ph idx="1" type="body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" type="body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2" type="body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0" name="Google Shape;100;p1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Century Gothic"/>
              <a:buNone/>
            </a:pPr>
            <a:r>
              <a:rPr b="0" i="0" lang="ru-RU" sz="8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Century Gothic"/>
              <a:buNone/>
            </a:pPr>
            <a:r>
              <a:rPr b="0" i="0" lang="ru-RU" sz="8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/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8" name="Google Shape;108;p1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5" name="Google Shape;115;p1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8" name="Google Shape;118;p15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Century Gothic"/>
              <a:buNone/>
            </a:pPr>
            <a:r>
              <a:rPr b="0" i="0" lang="ru-RU" sz="8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Century Gothic"/>
              <a:buNone/>
            </a:pPr>
            <a:r>
              <a:rPr b="0" i="0" lang="ru-RU" sz="8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6"/>
          <p:cNvSpPr txBox="1"/>
          <p:nvPr>
            <p:ph idx="1" type="body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3" name="Google Shape;123;p16"/>
          <p:cNvSpPr txBox="1"/>
          <p:nvPr>
            <p:ph idx="2" type="body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1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bg>
      <p:bgPr>
        <a:solidFill>
          <a:schemeClr val="lt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idx="11" type="ftr"/>
          </p:nvPr>
        </p:nvSpPr>
        <p:spPr>
          <a:xfrm>
            <a:off x="7983538" y="13652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0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1" name="Google Shape;1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3" name="Google Shape;163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9" name="Google Shape;169;p2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6" name="Google Shape;176;p2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7" name="Google Shape;177;p2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8" name="Google Shape;178;p2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лайд">
  <p:cSld name="слайд">
    <p:bg>
      <p:bgPr>
        <a:solidFill>
          <a:srgbClr val="F2F2F2">
            <a:alpha val="49803"/>
          </a:srgbClr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338469" y="205748"/>
            <a:ext cx="10515600" cy="9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100"/>
              <a:buFont typeface="Arial"/>
              <a:buNone/>
              <a:defRPr b="1" sz="3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26"/>
          <p:cNvSpPr txBox="1"/>
          <p:nvPr>
            <p:ph idx="12" type="sldNum"/>
          </p:nvPr>
        </p:nvSpPr>
        <p:spPr>
          <a:xfrm>
            <a:off x="9142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слайд">
  <p:cSld name="1_слайд">
    <p:bg>
      <p:bgPr>
        <a:solidFill>
          <a:schemeClr val="lt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/>
          <p:nvPr>
            <p:ph type="title"/>
          </p:nvPr>
        </p:nvSpPr>
        <p:spPr>
          <a:xfrm>
            <a:off x="338469" y="205748"/>
            <a:ext cx="10515600" cy="9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100"/>
              <a:buFont typeface="Arial"/>
              <a:buNone/>
              <a:defRPr b="1" sz="3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27"/>
          <p:cNvSpPr txBox="1"/>
          <p:nvPr>
            <p:ph idx="12" type="sldNum"/>
          </p:nvPr>
        </p:nvSpPr>
        <p:spPr>
          <a:xfrm>
            <a:off x="9142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91" name="Google Shape;191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92" name="Google Shape;19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8" name="Google Shape;198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99" name="Google Shape;199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3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5" name="Google Shape;205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1" name="Google Shape;211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sz="36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" type="body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4" name="Google Shape;54;p6"/>
          <p:cNvSpPr txBox="1"/>
          <p:nvPr>
            <p:ph idx="2" type="body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3" type="body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6" name="Google Shape;56;p6"/>
          <p:cNvSpPr txBox="1"/>
          <p:nvPr>
            <p:ph idx="4" type="body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2" type="body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/>
          <p:nvPr>
            <p:ph idx="2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1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" name="Google Shape;13;p1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1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" name="Google Shape;15;p1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6" name="Google Shape;16;p1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3200"/>
              <a:buFont typeface="Century Gothic"/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>
            <a:alpha val="29803"/>
          </a:srgbClr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Google Shape;14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Google Shape;14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055E98"/>
            </a:gs>
            <a:gs pos="64000">
              <a:srgbClr val="055E98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2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lt1"/>
          </a:solidFill>
          <a:ln cap="rnd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9" name="Google Shape;219;p32"/>
          <p:cNvSpPr txBox="1"/>
          <p:nvPr/>
        </p:nvSpPr>
        <p:spPr>
          <a:xfrm>
            <a:off x="0" y="1464887"/>
            <a:ext cx="12192000" cy="2318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1" i="0" lang="ru-RU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 вопросам корпоративного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b="1" i="0" lang="ru-RU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подоходного налога </a:t>
            </a:r>
            <a:endParaRPr b="1" i="0" sz="4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2"/>
          <p:cNvSpPr txBox="1"/>
          <p:nvPr>
            <p:ph idx="1" type="subTitle"/>
          </p:nvPr>
        </p:nvSpPr>
        <p:spPr>
          <a:xfrm>
            <a:off x="0" y="6271828"/>
            <a:ext cx="1219200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i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г. Астана, ноябрь 2024 г.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Структура раздела по КПН в действующем Налоговом кодексе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41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graphicFrame>
        <p:nvGraphicFramePr>
          <p:cNvPr id="290" name="Google Shape;290;p41"/>
          <p:cNvGraphicFramePr/>
          <p:nvPr/>
        </p:nvGraphicFramePr>
        <p:xfrm>
          <a:off x="302231" y="111357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{17C25404-FE49-4304-AE2A-E6CA1E29D9C7}</a:tableStyleId>
              </a:tblPr>
              <a:tblGrid>
                <a:gridCol w="1209700"/>
                <a:gridCol w="4484925"/>
                <a:gridCol w="4019750"/>
                <a:gridCol w="1873175"/>
              </a:tblGrid>
              <a:tr h="358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Раздел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Статьи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</a:tr>
              <a:tr h="303325">
                <a:tc rowSpan="1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Раздел 7. КПН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27.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Общие положения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222, 223 (2)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85750">
                <a:tc vMerge="1"/>
                <a:tc rowSpan="8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28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 Налогооблагаемый доход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1F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1F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224 (1)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1.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СГД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225-241 (18)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722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2.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Вычеты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242-264 (23)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415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3.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Вычеты по фиксированным активам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265-273 (9)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12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4.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Инвест. налоговые преференции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274-275 (3)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1F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5.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Производные финансовые инструменты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277-281 (5)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6.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Долгосрочные контракты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282-285 (4)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7.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Корректировка доходов и вычетов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286, 287 (2)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215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29.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Уменьшение или увеличение НД (уменьшение убытка) и освобождение от НО некоторых категорий НП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288-293 (6)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30.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Налогообложение прибыли КИК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294-298 (5)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271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31.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Убытки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299-301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32.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Порядок исчисления и сроки уплаты КПН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302-312 (5)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33.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КПН, удерживаемый у источника выплаты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307-312 (6)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934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34.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Ставки налога, налоговый период и налоговая декларация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313-315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93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8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итого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ru-RU" sz="16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ru-RU" sz="16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ru-RU" sz="16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95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2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Структура раздела по КПН в проекте Налогового кодекса (1/1)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42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graphicFrame>
        <p:nvGraphicFramePr>
          <p:cNvPr id="297" name="Google Shape;297;p42"/>
          <p:cNvGraphicFramePr/>
          <p:nvPr/>
        </p:nvGraphicFramePr>
        <p:xfrm>
          <a:off x="302231" y="11432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{17C25404-FE49-4304-AE2A-E6CA1E29D9C7}</a:tableStyleId>
              </a:tblPr>
              <a:tblGrid>
                <a:gridCol w="1059250"/>
                <a:gridCol w="3844250"/>
                <a:gridCol w="5042775"/>
                <a:gridCol w="1641250"/>
              </a:tblGrid>
              <a:tr h="358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Раздел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Статьи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</a:tr>
              <a:tr h="112000">
                <a:tc rowSpan="18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Раздел 5. КПН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22.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Общие положения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226-228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23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23.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Налогооблагаемый доход или убыток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229 (1)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 row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24.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СГД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1.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Общие положения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230 (1)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08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2.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Экономические выгоды, не признаваемые доходом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231 (1)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54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3.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Отдельные виды деятельности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232-242 (11)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54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4.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Доход от прироста стоимости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243-247 (5)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54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5.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Уменьшение и корректировка дохода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248, 249 (2)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84875">
                <a:tc vMerge="1"/>
                <a:tc row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25.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Вычеты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1.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Общие положения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250 (1)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806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2.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Отдельные виды вычетов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251-266 (16)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806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3.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Вычеты по фиксированным активам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267-275 (9)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806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4.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Инвестиционные налоговые преференции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276-278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806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5.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Затраты, не подлежащие вычету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279, 280 (2)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24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6.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Корректировка вычетов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281 (1)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9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26.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Особенности определения доходов и вычетов по производным финансовым инструментам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b="0" i="0" sz="1200" u="none" cap="none" strike="noStrike">
                        <a:solidFill>
                          <a:srgbClr val="1F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ст.282-286 (5)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9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27.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Особенности определения доходов и вычетов по долгосрочным контрактам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287-289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950">
                <a:tc vMerge="1"/>
                <a:tc row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28.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Особенности определения доходов и вычетов недропользователей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1.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Доходы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290-292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9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2.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Вычеты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293-295 (9)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9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3.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Вычет расходов на геологическое изучение, разведку и подготовительные работы к добыче природных ресурсов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296-309 (14)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3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Структура раздела по КПН в проекте Налогового кодекса (1/2)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43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graphicFrame>
        <p:nvGraphicFramePr>
          <p:cNvPr id="304" name="Google Shape;304;p43"/>
          <p:cNvGraphicFramePr/>
          <p:nvPr/>
        </p:nvGraphicFramePr>
        <p:xfrm>
          <a:off x="302231" y="11432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{17C25404-FE49-4304-AE2A-E6CA1E29D9C7}</a:tableStyleId>
              </a:tblPr>
              <a:tblGrid>
                <a:gridCol w="1059250"/>
                <a:gridCol w="3844250"/>
                <a:gridCol w="5042775"/>
                <a:gridCol w="1641250"/>
              </a:tblGrid>
              <a:tr h="358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Раздел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4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Статьи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EEBF7"/>
                    </a:solidFill>
                  </a:tcPr>
                </a:tc>
              </a:tr>
              <a:tr h="112000">
                <a:tc rowSpan="11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Раздел 5. КПН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29.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Особенности определения доходов и вычетов лицами, осуществляющими финансовую деятельность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1.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Доходы лиц, осуществляющих финансовую деятельность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310-312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237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2.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Вычеты лиц, осуществляющих финансовую деятельность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313-315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30.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Особенности определения доходов и вычетов лицами, осуществляющими операции с цифровыми активами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b="0" i="0" sz="1200" u="none" cap="none" strike="noStrike">
                        <a:solidFill>
                          <a:srgbClr val="1F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316-318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31.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Налогообложение некоммерческих организаций и специализированных организаций лиц с инвалидностью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319-322 (4)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32.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Налогообложение прибыли КИК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323-327 (5)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33.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Уменьшение налогооблагаемого дохода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328 (1)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34.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Убытки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329-335 (7)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35.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Порядок исчисления и сроки уплаты КПН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1.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Исчисление и уплата КПН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336-338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Параграф 2.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Авансовые платежи по КПН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339-341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36.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КПН, удерживаемый у источника выплаты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342-347 (6)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Глава 37. </a:t>
                      </a: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Ставки налога, налоговый период и налоговая декларация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2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ст. 348-350 (3)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3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6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ИТОГО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ru-RU" sz="16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3864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ru-RU" sz="16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1600" u="none" cap="none" strike="noStrike">
                          <a:solidFill>
                            <a:srgbClr val="1F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4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Изменения структуры раздела по КПН в проекте Налогового кодекса 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44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sp>
        <p:nvSpPr>
          <p:cNvPr id="311" name="Google Shape;311;p44"/>
          <p:cNvSpPr txBox="1"/>
          <p:nvPr/>
        </p:nvSpPr>
        <p:spPr>
          <a:xfrm>
            <a:off x="368709" y="1859851"/>
            <a:ext cx="5507012" cy="3985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b="0" i="0" lang="ru-RU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Регламентация доходов и вычетов</a:t>
            </a:r>
            <a:endParaRPr b="1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442912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b="0" i="0" lang="ru-RU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Отдельные особенности налогообложения</a:t>
            </a:r>
            <a:endParaRPr/>
          </a:p>
          <a:p>
            <a:pPr indent="0" lvl="4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b="0" i="0" lang="ru-RU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Уменьшение налогообложения дохода,  убытки</a:t>
            </a:r>
            <a:endParaRPr/>
          </a:p>
          <a:p>
            <a:pPr indent="0" lvl="4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b="0" i="0" lang="ru-RU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Порядок исчисления, декларирования и уплаты КПН</a:t>
            </a:r>
            <a:endParaRPr/>
          </a:p>
          <a:p>
            <a:pPr indent="0" lvl="4" marL="0" marR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44"/>
          <p:cNvSpPr/>
          <p:nvPr/>
        </p:nvSpPr>
        <p:spPr>
          <a:xfrm>
            <a:off x="6863125" y="2210448"/>
            <a:ext cx="4787324" cy="2759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177800" marR="0" rtl="0" algn="just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ts val="2000"/>
              <a:buFont typeface="Noto Sans Symbols"/>
              <a:buChar char="▪"/>
            </a:pPr>
            <a:r>
              <a:rPr b="0" i="0" lang="ru-RU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 целях удобства и простоты применения норм по КПН </a:t>
            </a:r>
            <a:endParaRPr/>
          </a:p>
          <a:p>
            <a:pPr indent="0" lvl="0" marL="0" marR="0" rtl="0" algn="just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2000"/>
              <a:buFont typeface="Noto Sans Symbols"/>
              <a:buChar char="▪"/>
            </a:pPr>
            <a:r>
              <a:rPr b="0" i="0" lang="ru-RU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 целях конкретизации видов доходов и вычетов, что позволит по конкретному виду деятельности и виду вычетов применять соответствующие нормы</a:t>
            </a:r>
            <a:endParaRPr b="1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44"/>
          <p:cNvSpPr/>
          <p:nvPr/>
        </p:nvSpPr>
        <p:spPr>
          <a:xfrm>
            <a:off x="5787574" y="1859851"/>
            <a:ext cx="444010" cy="3605780"/>
          </a:xfrm>
          <a:prstGeom prst="rightBrace">
            <a:avLst>
              <a:gd fmla="val 114144" name="adj1"/>
              <a:gd fmla="val 50824" name="adj2"/>
            </a:avLst>
          </a:prstGeom>
          <a:noFill/>
          <a:ln cap="flat" cmpd="sng" w="38100">
            <a:solidFill>
              <a:srgbClr val="7B7B7B">
                <a:alpha val="6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44"/>
          <p:cNvSpPr txBox="1"/>
          <p:nvPr/>
        </p:nvSpPr>
        <p:spPr>
          <a:xfrm>
            <a:off x="1261727" y="1268277"/>
            <a:ext cx="3720976" cy="33855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600" u="none" cap="none" strike="noStrik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ПРЕДЛАГАЕТСЯ</a:t>
            </a:r>
            <a:endParaRPr b="1" i="0" sz="1600" u="none" cap="none" strike="noStrik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5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Регламентация доходов (1/1)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45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45"/>
          <p:cNvSpPr txBox="1"/>
          <p:nvPr/>
        </p:nvSpPr>
        <p:spPr>
          <a:xfrm>
            <a:off x="127406" y="1160618"/>
            <a:ext cx="11937188" cy="5386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b="1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Новые виды доходов</a:t>
            </a: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доход от нецелевого использования средств ликвидационного фонда полигонов захоронения отходов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доход при передаче углеводородов в случае исполнения налогового обязательства в натуральной форме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доход от прироста стоимости при выбытии цифровых активов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доход лица, осуществляющего цифровой майнинг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доход цифрового майнингового пула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доход биржи цифровых активов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присужденные или признанные должником неустойки (штрафы, пени)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положительная разница при применении нового метода оценки запасов</a:t>
            </a:r>
            <a:endParaRPr/>
          </a:p>
          <a:p>
            <a:pPr indent="0" lvl="4" marL="282575" marR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b="1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 доход, полученный при эксплуатации объектов социальной сферы</a:t>
            </a:r>
            <a:endParaRPr/>
          </a:p>
          <a:p>
            <a:pPr indent="-17780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None/>
            </a:pPr>
            <a:r>
              <a:t/>
            </a:r>
            <a:endParaRPr b="1" i="0" sz="17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b="1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Выделены отдельными разделами особенности определения доходов: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b="0" i="0" lang="ru-RU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производным финансовым инструментам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b="0" i="0" lang="ru-RU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долгосрочным контрактам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b="0" i="0" lang="ru-RU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операциям с цифровыми активами, финансовой деятельности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недропользователями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6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Регламентация доходов (1/2) </a:t>
            </a:r>
            <a:r>
              <a:rPr b="0" i="1" lang="ru-RU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(доход от прироста стоимости)</a:t>
            </a:r>
            <a:endParaRPr b="0" i="1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46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46"/>
          <p:cNvSpPr txBox="1"/>
          <p:nvPr/>
        </p:nvSpPr>
        <p:spPr>
          <a:xfrm>
            <a:off x="127406" y="1111934"/>
            <a:ext cx="11937188" cy="70019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b="1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Новый отдельный параграф по доходу от прироста стоимости</a:t>
            </a:r>
            <a:endParaRPr/>
          </a:p>
          <a:p>
            <a:pPr indent="-17780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None/>
            </a:pPr>
            <a:r>
              <a:t/>
            </a:r>
            <a:endParaRPr b="1" i="0" sz="17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b="1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Разделение на отдельные виды доходов от прироста стоимости </a:t>
            </a:r>
            <a:r>
              <a:rPr b="0" i="1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(в зависимости от особенностей формирования первоначальной стоимости)</a:t>
            </a:r>
            <a:r>
              <a:rPr b="1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7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доле участия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ценным бумагам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активам, стоимость которых полностью отнесена на вычеты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прочим активам, не подлежащим амортизации</a:t>
            </a:r>
            <a:endParaRPr/>
          </a:p>
          <a:p>
            <a:pPr indent="0" lvl="4" marL="282575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b="1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немортизируемым активам: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исключены объекты социальной сферы и выкупленные для госнужд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дополнены неустановленным оборудованием</a:t>
            </a:r>
            <a:endParaRPr/>
          </a:p>
          <a:p>
            <a:pPr indent="-234950" lvl="4" marL="62547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None/>
            </a:pPr>
            <a:r>
              <a:t/>
            </a:r>
            <a:endParaRPr b="1" i="0" sz="17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b="1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Проведена инвентаризация и синхронизация с порядком переноса убытков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7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b="1" i="0" lang="ru-RU" sz="17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Вводится новый элемент «льготируемые активы»</a:t>
            </a:r>
            <a:endParaRPr/>
          </a:p>
          <a:p>
            <a:pPr indent="0" lvl="4" marL="282575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7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Регламентация вычетов (1/1)</a:t>
            </a:r>
            <a:endParaRPr b="0" i="1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47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47"/>
          <p:cNvSpPr txBox="1"/>
          <p:nvPr/>
        </p:nvSpPr>
        <p:spPr>
          <a:xfrm>
            <a:off x="127406" y="1088976"/>
            <a:ext cx="11937188" cy="6078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Новые отдельные вычеты: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вычет налога на добавленную стоимость плательщиками налога на добавленную стоимость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вычет компенсаций  по поездкам членов совета директоров или иного органа управления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особенности вычетов по взаиморасчетам с нерезидентом – взаимосвязанной стороной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вычет по списанному требованию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вычет последующих расходов       </a:t>
            </a:r>
            <a:endParaRPr/>
          </a:p>
          <a:p>
            <a:pPr indent="-228600" lvl="4" marL="62547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Выделены в отдельные разделы особенности определения вычетов: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производным финансовым инструментам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долгосрочным контрактам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операциям с цифровыми активами, финансовой деятельности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недропользователями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Разделение затрат, не подлежащих вычету на: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затраты, не подлежащие вычету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затраты, учтенные в предшествующих периодах, подлежащие исключению при наступлении установленных случаев в отчетном периоде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8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Регламентация вычетов (1/2) </a:t>
            </a:r>
            <a:endParaRPr b="0" i="1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48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48"/>
          <p:cNvSpPr txBox="1"/>
          <p:nvPr/>
        </p:nvSpPr>
        <p:spPr>
          <a:xfrm>
            <a:off x="127406" y="1288153"/>
            <a:ext cx="11937188" cy="6047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Вычеты по фиксированным активам: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параграф полностью переработан, проведена инвентаризация норм, нормы детализированы с учетом практики применения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сохранен подход по учету фиксированных активов и нормы амортизации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из состава фиксированных активов исключены активы, введенные в эксплуатацию в рамках инвестиционных контрактов, заключенных до 2009 года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предоставление выбора по вычету последующих расходов фиксированных активов единовременно либо через капитализацию</a:t>
            </a:r>
            <a:endParaRPr/>
          </a:p>
          <a:p>
            <a:pPr indent="-2286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Инвестиционные налоговые преференции: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применяются через отнесение на вычеты затрат, включаемых в первоначальную стоимость объекта преференций (</a:t>
            </a:r>
            <a:r>
              <a:rPr b="0" i="1" lang="ru-RU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было – стоимость объекта преференций и последующих расходов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объекты преференций расширены на программное обеспечение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исключено условие по введению на территории РК таких активов впервые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зданиям и сооружениям исключено условие «производственного назначения»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введение элемента «контрольный период»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возможность применения при сдаче активов в аренду</a:t>
            </a:r>
            <a:endParaRPr/>
          </a:p>
          <a:p>
            <a:pPr indent="-2286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9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Отдельные особенности налогообложения</a:t>
            </a:r>
            <a:endParaRPr b="0" i="1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49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49"/>
          <p:cNvSpPr txBox="1"/>
          <p:nvPr/>
        </p:nvSpPr>
        <p:spPr>
          <a:xfrm>
            <a:off x="307818" y="1379982"/>
            <a:ext cx="11629370" cy="3954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Налогообложение по операциям с цифровыми активами: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отдельный подход определения доходов по цифровым активам, полученным в результате майнинга и приобретенным цифровым активам</a:t>
            </a:r>
            <a:endParaRPr/>
          </a:p>
          <a:p>
            <a:pPr indent="0" lvl="4" marL="282575" marR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Налогообложение долгосрочных контрактов: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распространение на договора строительного подряда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определена дата окончания срока долгосрочного контракта</a:t>
            </a:r>
            <a:endParaRPr/>
          </a:p>
          <a:p>
            <a:pPr indent="0" lvl="4" marL="282575" marR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Признание индексации (корректировки) требования или обязательства, подлежащего выплате в тенге в связи с изменением рыночного курса валюты в виде дохода или затрат, к которому они отнесены в бухучете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0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Уменьшение налогооблагаемого дохода (НОД) и убытки</a:t>
            </a:r>
            <a:endParaRPr b="0" i="1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50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50"/>
          <p:cNvSpPr txBox="1"/>
          <p:nvPr/>
        </p:nvSpPr>
        <p:spPr>
          <a:xfrm>
            <a:off x="179387" y="1122044"/>
            <a:ext cx="11937188" cy="541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Уменьшение НОД по доходам: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размер уменьшения вознаграждений по договору лизинга уменьшен с 100% до 50%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исключены доходы по государственным ценным бумагам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добавлен доход от прироста стоимости по долговым ценным бумагам</a:t>
            </a:r>
            <a:endParaRPr/>
          </a:p>
          <a:p>
            <a:pPr indent="-2286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Уменьшение НОД по расходам: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исключено превышение расходов над доходами по объектам социальной сферы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исключена безвозмездная передача имуществ автономным организациям образования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исключены расходы на приобретение или строительство зданий и сооружений производственного назначения субъектом малого предпринимательства в сфере обработки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увеличен размер уменьшения от суммы расходов на НИОКР с 50% до 200%</a:t>
            </a:r>
            <a:endParaRPr/>
          </a:p>
          <a:p>
            <a:pPr indent="0" lvl="4" marL="282575" marR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Убытки: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регламентация убытков (</a:t>
            </a:r>
            <a:r>
              <a:rPr b="0" i="1" lang="ru-RU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от предпринимательской деятельности, выбытия долгосрочных материальных активов; от выбытия инвестиционных активов; по объекту интеллектуальной собственности участников «Астана Хаб», по ПФИ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порядок переноса и (или) компенсации убытков </a:t>
            </a:r>
            <a:endParaRPr/>
          </a:p>
          <a:p>
            <a:pPr indent="-342900" lvl="4" marL="625475" marR="0" rtl="0" algn="just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инвентаризация и синхронизация с доходом от прироста стоимости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3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Текущая ситуация по ставкам КПН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3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sp>
        <p:nvSpPr>
          <p:cNvPr id="227" name="Google Shape;227;p33"/>
          <p:cNvSpPr txBox="1"/>
          <p:nvPr/>
        </p:nvSpPr>
        <p:spPr>
          <a:xfrm>
            <a:off x="343228" y="1330859"/>
            <a:ext cx="11759117" cy="4224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Базовая ставка – 20%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Ставки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для сельхозтоваропроизводителей – 10%</a:t>
            </a:r>
            <a:endParaRPr/>
          </a:p>
          <a:p>
            <a:pPr indent="-342900" lvl="4" marL="96837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дополнительно производители сельскохозяйственной продукции, сельскохозяйственные кооперативы, применяющие специальный налоговый режим,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вправе уменьшить сумму КПН на 70% </a:t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Организации социальной сферы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 определении суммы КПН, подлежащей уплате в бюджет,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уменьшают сумму исчисленного КПН на 100% </a:t>
            </a:r>
            <a:r>
              <a:rPr b="0" i="1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(налоговая льгота)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1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Налогоплательщик имеет право на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уменьшение налогооблагаемого дохода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 100%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доходам, полученным по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договорам лизинга </a:t>
            </a:r>
            <a:r>
              <a:rPr b="0" i="1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(налоговая льгота)</a:t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Порядок исчисления, декларирования и уплаты КПН</a:t>
            </a:r>
            <a:endParaRPr b="0" i="1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51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51"/>
          <p:cNvSpPr txBox="1"/>
          <p:nvPr/>
        </p:nvSpPr>
        <p:spPr>
          <a:xfrm>
            <a:off x="127406" y="1316606"/>
            <a:ext cx="11937188" cy="3316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Введение обязательства по определению отдельно налогооблагаемых доходов при применении разных ставок КПН и раздельного учета</a:t>
            </a:r>
            <a:endParaRPr/>
          </a:p>
          <a:p>
            <a:pPr indent="-1714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Исчисление авансовых платежей за 1 квартал органами государственных доходов </a:t>
            </a:r>
            <a:endParaRPr/>
          </a:p>
          <a:p>
            <a:pPr indent="-1714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Исключение расчета по авансовым платежам до сдачи декларации</a:t>
            </a:r>
            <a:endParaRPr/>
          </a:p>
          <a:p>
            <a:pPr indent="-1714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282575" marR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52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Исключенные налоговые льготы (основные)</a:t>
            </a:r>
            <a:endParaRPr b="0" i="1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52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52"/>
          <p:cNvSpPr txBox="1"/>
          <p:nvPr/>
        </p:nvSpPr>
        <p:spPr>
          <a:xfrm>
            <a:off x="127406" y="1026896"/>
            <a:ext cx="11937188" cy="64094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Введение условий для корректировки инвестиционных доходов акционерных инвестиционных фондов и инвестиционных фондов МФЦА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Исключение корректировки на стоимость имущества, полученного государственным предприятием от государственного учреждения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Исключение корректировки доходов при прекращении банком обязательств по займам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Исключение льготы для нацкомпаний по вычету вознаграждений по сделкам материнской и дочерней организаций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Исключен из вычета налогов КПН у источника выплаты, уплаченный за счет собственных средств по вознаграждению по займам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Индивидуальная льгота КТЖ по применению инвестиционных налоговых преференций при реорганизации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Отдельные льготные нормы для автономных организаций образования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Замена освобождения от КПН на пониженную ставку КПН (10%) для организаций соц.сферы</a:t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282575" marR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3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Сохраненные налоговые льготы (основные)</a:t>
            </a:r>
            <a:endParaRPr b="0" i="1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53"/>
          <p:cNvSpPr txBox="1"/>
          <p:nvPr>
            <p:ph idx="12" type="sldNum"/>
          </p:nvPr>
        </p:nvSpPr>
        <p:spPr>
          <a:xfrm>
            <a:off x="92694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53"/>
          <p:cNvSpPr txBox="1"/>
          <p:nvPr/>
        </p:nvSpPr>
        <p:spPr>
          <a:xfrm>
            <a:off x="261699" y="1465990"/>
            <a:ext cx="11668602" cy="4170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⮚"/>
            </a:pPr>
            <a:r>
              <a:rPr b="0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b="1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специальных экономических зон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⮚"/>
            </a:pPr>
            <a:r>
              <a:rPr b="0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b="1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налогоплательщиков, являющихся участниками международного технологического парака </a:t>
            </a:r>
            <a:r>
              <a:rPr b="1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«Астана Хаб»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⮚"/>
            </a:pPr>
            <a:r>
              <a:rPr b="0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b="1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инвестиционным проектам по видам деятельности, определенным </a:t>
            </a:r>
            <a:r>
              <a:rPr b="1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соглашением по инвестициям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⮚"/>
            </a:pPr>
            <a:r>
              <a:rPr b="0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b="1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пассивным доходам, </a:t>
            </a:r>
            <a:r>
              <a:rPr b="0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включая списки фондовой биржи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⮚"/>
            </a:pPr>
            <a:r>
              <a:rPr b="0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доходам, получаемым налогоплательщиками, осуществляющими перевозку груза и (или) предоставляющими услуги по договорам бербоут-чартера, тайм-чартера </a:t>
            </a:r>
            <a:r>
              <a:rPr b="1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морским судном</a:t>
            </a:r>
            <a:endParaRPr/>
          </a:p>
          <a:p>
            <a:pPr indent="-285750" lvl="4" marL="285750" marR="0" rtl="0" algn="just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Char char="⮚"/>
            </a:pPr>
            <a:r>
              <a:rPr b="0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 доходам, получаемым налогоплательщиками, являющимися </a:t>
            </a:r>
            <a:r>
              <a:rPr b="1" i="0" lang="ru-RU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правообладателями национального фильма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4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Международный опыт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4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graphicFrame>
        <p:nvGraphicFramePr>
          <p:cNvPr id="234" name="Google Shape;234;p34"/>
          <p:cNvGraphicFramePr/>
          <p:nvPr/>
        </p:nvGraphicFramePr>
        <p:xfrm>
          <a:off x="1430447" y="1317665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{B6B799D5-3515-4044-8765-818C8C2B29BB}</a:tableStyleId>
              </a:tblPr>
              <a:tblGrid>
                <a:gridCol w="4439675"/>
                <a:gridCol w="4405575"/>
              </a:tblGrid>
              <a:tr h="341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Страны ОЭСР</a:t>
                      </a:r>
                      <a:endParaRPr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Ставки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311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США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2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Франция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1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Япония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1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Германия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1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Норвегия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1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Канада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1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Финляндия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5" name="Google Shape;235;p34"/>
          <p:cNvGraphicFramePr/>
          <p:nvPr/>
        </p:nvGraphicFramePr>
        <p:xfrm>
          <a:off x="1430448" y="425090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{B6B799D5-3515-4044-8765-818C8C2B29BB}</a:tableStyleId>
              </a:tblPr>
              <a:tblGrid>
                <a:gridCol w="4341900"/>
                <a:gridCol w="4503350"/>
              </a:tblGrid>
              <a:tr h="46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Страны ЕАЭС</a:t>
                      </a:r>
                      <a:endParaRPr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Ставки</a:t>
                      </a:r>
                      <a:endParaRPr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310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11F60"/>
                        </a:buClr>
                        <a:buSzPts val="1600"/>
                        <a:buFont typeface="Arial"/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Беларусь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1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Армения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0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Россия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0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Кыргызстан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600" u="none" cap="none" strike="noStrike">
                          <a:solidFill>
                            <a:srgbClr val="011F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10%</a:t>
                      </a:r>
                      <a:endParaRPr b="0" sz="1600" u="none" cap="none" strike="noStrike">
                        <a:solidFill>
                          <a:srgbClr val="011F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Налогообложение финансового сектора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5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sp>
        <p:nvSpPr>
          <p:cNvPr id="242" name="Google Shape;242;p35"/>
          <p:cNvSpPr txBox="1"/>
          <p:nvPr/>
        </p:nvSpPr>
        <p:spPr>
          <a:xfrm>
            <a:off x="343229" y="1620570"/>
            <a:ext cx="11480598" cy="4570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Ставка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для банковского сектора – 25%</a:t>
            </a:r>
            <a:endParaRPr/>
          </a:p>
          <a:p>
            <a:pPr indent="-342900" lvl="4" marL="96837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за исключением доходов, полученных от кредитования реального сектора экономики, по которым применяется базовая ставка – 20%</a:t>
            </a:r>
            <a:endParaRPr/>
          </a:p>
          <a:p>
            <a:pPr indent="0" lvl="4" marL="625475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Нивелирование влияния на налогообложение банков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сделок с дочерними организациями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Налогообложение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страховых, перестраховочных организаций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 соответствии с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МСФО 17</a:t>
            </a:r>
            <a:endParaRPr/>
          </a:p>
          <a:p>
            <a:pPr indent="-1714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Налогообложение игорного бизнеса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6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sp>
        <p:nvSpPr>
          <p:cNvPr id="249" name="Google Shape;249;p36"/>
          <p:cNvSpPr txBox="1"/>
          <p:nvPr/>
        </p:nvSpPr>
        <p:spPr>
          <a:xfrm>
            <a:off x="288907" y="1566249"/>
            <a:ext cx="11390063" cy="54784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Ставка при оказании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услуг казино, зала игровых автоматов  – 25%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 осуществлении деятельности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букмекерской конторы, тотализатора – единая ставка налога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 игорный бизнес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вместо всех налогов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625475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b="1" i="1" lang="ru-RU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Справочно: </a:t>
            </a:r>
            <a:r>
              <a:rPr b="0" i="1" lang="ru-RU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дополнительно предлагается:</a:t>
            </a:r>
            <a:endParaRPr/>
          </a:p>
          <a:p>
            <a:pPr indent="-285750" lvl="4" marL="91122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1" i="1" lang="ru-RU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не признавать плательщиками НДС </a:t>
            </a:r>
            <a:r>
              <a:rPr b="0" i="1" lang="ru-RU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субъекты игорного бизнеса (оказание услуг по деятельности казино, зала игровых автоматов, тотализаторов и букмекерской конторы) </a:t>
            </a:r>
            <a:endParaRPr b="1" i="1" sz="1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91122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1" i="1" lang="ru-RU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увеличение ставок по объектам игорного бизнеса в 2 раза </a:t>
            </a:r>
            <a:r>
              <a:rPr b="0" i="1" lang="ru-RU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(игровой стол, игровой автомат, касса тотализатора, электронная касса тотализатора, касса букмекерской конторы, электронная касса букмекерской конторы)</a:t>
            </a:r>
            <a:endParaRPr/>
          </a:p>
          <a:p>
            <a:pPr indent="-285750" lvl="4" marL="91122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1" i="1" lang="ru-RU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обложение подоходным налогом </a:t>
            </a:r>
            <a:r>
              <a:rPr b="0" i="1" lang="ru-RU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фактически выплаченной суммы игроку (участнику)</a:t>
            </a:r>
            <a:endParaRPr/>
          </a:p>
          <a:p>
            <a:pPr indent="-196850" lvl="4" marL="91122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7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Налогообложение социальной сферы и некоммерческих организаций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7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sp>
        <p:nvSpPr>
          <p:cNvPr id="256" name="Google Shape;256;p37"/>
          <p:cNvSpPr txBox="1"/>
          <p:nvPr/>
        </p:nvSpPr>
        <p:spPr>
          <a:xfrm>
            <a:off x="325122" y="1394233"/>
            <a:ext cx="11136565" cy="60247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Ставка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для социальной сферы </a:t>
            </a:r>
            <a:r>
              <a:rPr b="0" i="1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(образование, медицина, наука, культура, спорт, библиотеки)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– 10%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Для организаций социальной сферы выплата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дивидендов своим акционерам и учредителям </a:t>
            </a:r>
            <a:endParaRPr/>
          </a:p>
          <a:p>
            <a:pPr indent="-342900" lvl="4" marL="96837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сейчас освобождены от уплаты КПН с ограничением выплаты дивидендов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Выбор порядка налогообложения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некоммерческими организациями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Освобождение от КПН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 соответствии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некоммерческой организации условиям организации социальной сферы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Налогообложение по договорам финансового лизинга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8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sp>
        <p:nvSpPr>
          <p:cNvPr id="263" name="Google Shape;263;p38"/>
          <p:cNvSpPr txBox="1"/>
          <p:nvPr/>
        </p:nvSpPr>
        <p:spPr>
          <a:xfrm>
            <a:off x="445800" y="2435066"/>
            <a:ext cx="4385565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финансовому лизингу </a:t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3538" lvl="4" marL="8064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b="0" i="0" lang="ru-RU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Налогоплательщику предоставляется право на уменьшение налогооблагаемого дохода на 50% от суммы вознаграждения по договору лизинга </a:t>
            </a:r>
            <a:r>
              <a:rPr b="0" i="1" lang="ru-RU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(сейчас 100%)</a:t>
            </a:r>
            <a:endParaRPr b="1" i="0" sz="16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4" name="Google Shape;264;p38"/>
          <p:cNvCxnSpPr/>
          <p:nvPr/>
        </p:nvCxnSpPr>
        <p:spPr>
          <a:xfrm flipH="1" rot="10800000">
            <a:off x="5232307" y="1054159"/>
            <a:ext cx="2983" cy="573081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265" name="Google Shape;265;p38"/>
          <p:cNvSpPr/>
          <p:nvPr/>
        </p:nvSpPr>
        <p:spPr>
          <a:xfrm>
            <a:off x="5579018" y="1554817"/>
            <a:ext cx="5952204" cy="47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177800" marR="0" rtl="0" algn="just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Лизинг,  строящийся на основе льготного налогообложения, снижает налоговые поступления в бюджет</a:t>
            </a:r>
            <a:endParaRPr/>
          </a:p>
          <a:p>
            <a:pPr indent="-1778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Позволяет своим участникам увеличивать и перераспределять стоимость предоставленных государством налоговых льгот</a:t>
            </a:r>
            <a:endParaRPr/>
          </a:p>
          <a:p>
            <a:pPr indent="-1778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Не все налоговые преимущества лизинга получает арендатор, а часть из них переходит лизингодателю, т.е. льготы теряют свое целевое назначение</a:t>
            </a:r>
            <a:endParaRPr b="0" i="1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 сегодняшний день лизинг остается высокодоходной отраслью экономики</a:t>
            </a:r>
            <a:endParaRPr/>
          </a:p>
          <a:p>
            <a:pPr indent="-1778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Потери бюджета от применения льготы составляют свыше 20 млрд. тенге </a:t>
            </a:r>
            <a:r>
              <a:rPr b="0" i="1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(по данным КГД МФ РК)</a:t>
            </a:r>
            <a:endParaRPr/>
          </a:p>
          <a:p>
            <a:pPr indent="-762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600"/>
              <a:buFont typeface="Noto Sans Symbols"/>
              <a:buNone/>
            </a:pPr>
            <a:r>
              <a:t/>
            </a:r>
            <a:endParaRPr b="1" i="0" sz="16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9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Стимулирование инвестиций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9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sp>
        <p:nvSpPr>
          <p:cNvPr id="273" name="Google Shape;273;p39"/>
          <p:cNvSpPr txBox="1"/>
          <p:nvPr/>
        </p:nvSpPr>
        <p:spPr>
          <a:xfrm>
            <a:off x="437182" y="1498402"/>
            <a:ext cx="11317635" cy="4616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Ставка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для обрабатывающей промышленности </a:t>
            </a:r>
            <a:r>
              <a:rPr b="0" i="1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(в зависимости от уровня переделов)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– 10%</a:t>
            </a:r>
            <a:endParaRPr/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 общеустановленном режиме по КПН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предоставление «универсальных» возможностей, стимулирующих инвестиции в реальный сектор экономики:</a:t>
            </a:r>
            <a:endParaRPr/>
          </a:p>
          <a:p>
            <a:pPr indent="-285750" lvl="4" marL="911225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инвестиционные налоговые преференции в виде 100% вычета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затрат на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приобретение/строительство </a:t>
            </a: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зданий, сооружений, машин, оборудования, программного обеспечения с обязательным условием использования не менее 3 лет</a:t>
            </a:r>
            <a:endParaRPr/>
          </a:p>
          <a:p>
            <a:pPr indent="0" lvl="4" marL="282575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4" marL="285750" marR="0" rtl="0" algn="just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Вычеты на </a:t>
            </a: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реконструкцию, модернизацию, капитальный и текущий ремонт </a:t>
            </a:r>
            <a:r>
              <a:rPr b="0" i="1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(по выбору налогоплательщика единовременно или через амортизацию)</a:t>
            </a:r>
            <a:endParaRPr b="0" i="1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4" marL="0" marR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4" marL="0" marR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Потери по КПН за 2025-2027 гг.  составят порядка </a:t>
            </a:r>
            <a:r>
              <a:rPr b="1" i="0" lang="ru-RU" sz="1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281,4 </a:t>
            </a:r>
            <a:r>
              <a:rPr b="0" i="0" lang="ru-RU" sz="1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млрд. тенге</a:t>
            </a:r>
            <a:endParaRPr b="0" i="0" sz="18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0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7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Налогообложение НИОКР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40"/>
          <p:cNvSpPr txBox="1"/>
          <p:nvPr>
            <p:ph idx="4294967295" type="sldNum"/>
          </p:nvPr>
        </p:nvSpPr>
        <p:spPr>
          <a:xfrm>
            <a:off x="10960100" y="6115050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0"/>
              <a:t>‹#›</a:t>
            </a:fld>
            <a:endParaRPr sz="1050"/>
          </a:p>
        </p:txBody>
      </p:sp>
      <p:sp>
        <p:nvSpPr>
          <p:cNvPr id="280" name="Google Shape;280;p40"/>
          <p:cNvSpPr txBox="1"/>
          <p:nvPr/>
        </p:nvSpPr>
        <p:spPr>
          <a:xfrm>
            <a:off x="607453" y="2505670"/>
            <a:ext cx="422391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4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1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Корректировка налогооблагаемого дохода по расходам на финансирование науки в размере 200% (супервычет 300%)</a:t>
            </a:r>
            <a:endParaRPr/>
          </a:p>
        </p:txBody>
      </p:sp>
      <p:sp>
        <p:nvSpPr>
          <p:cNvPr id="281" name="Google Shape;281;p40"/>
          <p:cNvSpPr/>
          <p:nvPr/>
        </p:nvSpPr>
        <p:spPr>
          <a:xfrm>
            <a:off x="5636232" y="1693316"/>
            <a:ext cx="5952204" cy="44525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177800" marR="0" rtl="0" algn="just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Привлечение частных инвестиций на НИОКР, что увеличит инвестиционную активность в научной сфере</a:t>
            </a:r>
            <a:endParaRPr/>
          </a:p>
          <a:p>
            <a:pPr indent="-1778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Позволит обеспечить увеличение доли малого и среднего бизнеса, инвестирующих в НИОКР и инновации</a:t>
            </a:r>
            <a:endParaRPr/>
          </a:p>
          <a:p>
            <a:pPr indent="-1778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Рост коммерциализации результатов научной и научно-технической деятельности</a:t>
            </a:r>
            <a:endParaRPr/>
          </a:p>
          <a:p>
            <a:pPr indent="-1778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Char char="▪"/>
            </a:pPr>
            <a:r>
              <a:rPr b="0" i="0" lang="ru-RU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Улучшит привлекательность научных исследований для предпринимателей, в т.ч. доли опытно-конструкторских работ, что позволит рост наукоемкости ВВП</a:t>
            </a:r>
            <a:endParaRPr/>
          </a:p>
          <a:p>
            <a:pPr indent="-635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800"/>
              <a:buFont typeface="Noto Sans Symbols"/>
              <a:buNone/>
            </a:pPr>
            <a:r>
              <a:t/>
            </a:r>
            <a:endParaRPr b="0" i="1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6200" lvl="0" marL="177800" marR="0" rtl="0" algn="just">
              <a:spcBef>
                <a:spcPts val="800"/>
              </a:spcBef>
              <a:spcAft>
                <a:spcPts val="0"/>
              </a:spcAft>
              <a:buClr>
                <a:srgbClr val="0070CE"/>
              </a:buClr>
              <a:buSzPts val="1600"/>
              <a:buFont typeface="Noto Sans Symbols"/>
              <a:buNone/>
            </a:pPr>
            <a:r>
              <a:t/>
            </a:r>
            <a:endParaRPr b="1" i="0" sz="16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2" name="Google Shape;282;p40"/>
          <p:cNvCxnSpPr/>
          <p:nvPr/>
        </p:nvCxnSpPr>
        <p:spPr>
          <a:xfrm flipH="1" rot="10800000">
            <a:off x="5232307" y="1054159"/>
            <a:ext cx="2983" cy="573081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283" name="Google Shape;283;p40"/>
          <p:cNvSpPr txBox="1"/>
          <p:nvPr/>
        </p:nvSpPr>
        <p:spPr>
          <a:xfrm>
            <a:off x="805980" y="4380370"/>
            <a:ext cx="4223912" cy="977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4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b="0" i="1" lang="ru-RU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Условные потери за 2025-2029 гг. составят порядка </a:t>
            </a:r>
            <a:r>
              <a:rPr b="1" i="1" lang="ru-RU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1, 9 млрд. тенге.</a:t>
            </a:r>
            <a:endParaRPr b="1" i="1" sz="16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Сектор">
  <a:themeElements>
    <a:clrScheme name="Сектор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